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F05D6-582F-48B6-9C88-07DF9BB5215B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7EB0D-1BF1-430B-A1E1-1EB41CB4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7EB0D-1BF1-430B-A1E1-1EB41CB4CA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1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17E72-2F5C-4182-AD35-9C88FE769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3D3684-E4B2-4F60-9D6F-237ACFAFA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2635F7-7E41-48A3-97B4-CDA1E694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15806-4E79-4C7E-B0AE-2AA925EF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D11B96-1C73-45B3-B6E6-A40C9B1A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7A6B1B-6BB7-4A25-8FAF-85303B4E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FF9712-4316-4439-94EC-1AB5195E3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77BDEC-71CA-4CAA-8BD4-2393B738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73995C-A72C-49A6-9A14-CE8B84E3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2CF84B-6753-4A25-8B39-BBD1AC07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4FD8E6-BDBA-4A20-B665-6EC505EED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BDA91E-BF8F-46D2-93CC-7B0407901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A8563-E1C9-4B97-A370-E69330AE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B62D05-2B45-499E-B779-5CCC46A0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C28175-0F72-4208-B1F8-955986EA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29991B-0E71-4035-81CB-31225D5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794868-DB8B-4246-99A7-A4EAF10FF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D7AA5A-DF28-4D86-ADC2-51EFE307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AC764E-A558-4678-A068-E32A79FB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0B679A-B4A0-4229-A8AC-8E551B51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7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DCF4D0-D420-44CC-BEA6-01DCA97D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E190FC-5003-49FA-A93D-F931563BD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4760A5-C6A3-437E-9AB5-71B4949F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8694A1-1EB6-4439-9D2A-A0B6F731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4FBED-55DD-4078-8E9E-7BDC6F42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9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629F0C-D085-4D8C-88DD-B5EE84A6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E13C8D-F435-44CF-88FA-C83C3B3AA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9B30C1-C314-4846-AB3F-D2CC94FEE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EB7797-E98E-4C18-93B9-CF33F408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300075-B782-4C85-A969-A3F48DBF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8F5CE2-F550-4889-9BC6-916BD356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4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EBBFA-0A2B-4B91-A2FD-AB55CCEE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08AA3A-BB0A-4F19-B1EF-88DA2D22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4F5688-A946-4188-A7BF-C804E4AA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93D699-E5A7-4DD4-BA6C-C7C3E7B2F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9DB06E-480B-4436-9BA1-83EBF72CA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732482C-35C9-43E7-A89A-9CB6E5DF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991609-9DAD-4D62-8D5D-2CCCE466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E0135CB-5D3C-429F-8B67-4895CCEA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D8FE6-2DEC-4C31-83B1-9B1C731B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7388E55-2DA7-4E57-9C1F-0FC21C0C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98928A-82C4-4B4B-8C2F-5FED42E3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11AD82-C78A-45A8-90AA-602E20BD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643129-8391-4419-8A75-6678A569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465555-765F-4A0B-9A77-3D6E6760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6A808-BE26-402C-B886-187B2D49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F933E3-1038-4319-A6FE-F83682A8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6BB1E7-ED55-4BB9-83D1-86FBB04E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BEED6A-6FA8-4D76-8B44-996B3045D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897A38-90D5-4866-845F-79D519E5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43A1C0-4D59-4552-B36F-F53D12E2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6F3BD1-9571-4329-BCD3-F1729B4E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6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F41F9-D366-47F7-BC23-6824C3E5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AB3BEC-0667-4F6F-BF59-06F7D38DE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1938B7-1A47-47D6-8C4C-6267447D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15320A-B0A4-4EE2-9BBD-6DC61355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8A8842-C8FF-47F8-9096-129C0CD6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18429E-5ECD-4D8C-B9AD-B55AF3FF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FCBB286-C8F1-41AC-BF4A-B2BFE9F0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367D71-F7CD-43A7-9B50-0E4695259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6E425D-6C2D-4846-8FD4-D6806B566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B381-3552-4D59-AD62-87C3D88E53B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0D32BC-842B-4506-904D-56C904E49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DA198A-43C0-467E-829B-6BCC24BAA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B763-F0A3-4976-BA14-BFCC20EDC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4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9FFFCB6-B35E-4BFB-9BBF-3940C8B1F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13B2C9A-EC20-4ABC-BEAD-9F6B324EA57C}"/>
              </a:ext>
            </a:extLst>
          </p:cNvPr>
          <p:cNvSpPr/>
          <p:nvPr/>
        </p:nvSpPr>
        <p:spPr>
          <a:xfrm>
            <a:off x="4417452" y="360608"/>
            <a:ext cx="6928833" cy="6087816"/>
          </a:xfrm>
          <a:prstGeom prst="ellipse">
            <a:avLst/>
          </a:prstGeom>
          <a:noFill/>
          <a:ln w="8001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E1C183-C516-4EAD-826E-1529B8F972E4}"/>
              </a:ext>
            </a:extLst>
          </p:cNvPr>
          <p:cNvSpPr txBox="1"/>
          <p:nvPr/>
        </p:nvSpPr>
        <p:spPr>
          <a:xfrm>
            <a:off x="371575" y="740427"/>
            <a:ext cx="3050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IBM Plex Serif Medium" panose="02060603050406000203" pitchFamily="18" charset="0"/>
              </a:rPr>
              <a:t>РШХ  </a:t>
            </a:r>
            <a:r>
              <a:rPr lang="ru-RU" dirty="0" smtClean="0">
                <a:solidFill>
                  <a:schemeClr val="bg1"/>
                </a:solidFill>
                <a:latin typeface="IBM Plex Serif Medium" panose="02060603050406000203" pitchFamily="18" charset="0"/>
              </a:rPr>
              <a:t>| Ростовская школа хирургии</a:t>
            </a:r>
          </a:p>
          <a:p>
            <a:pPr algn="ctr"/>
            <a:endParaRPr lang="ru-RU" dirty="0">
              <a:solidFill>
                <a:schemeClr val="bg1"/>
              </a:solidFill>
              <a:latin typeface="IBM Plex Serif Medium" panose="02060603050406000203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IBM Plex Serif Medium" panose="02060603050406000203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IBM Plex Serif Medium" panose="02060603050406000203" pitchFamily="18" charset="0"/>
              </a:rPr>
              <a:t>Ростовский государственный медицинский университет </a:t>
            </a:r>
            <a:endParaRPr lang="en-US" dirty="0">
              <a:solidFill>
                <a:schemeClr val="bg1"/>
              </a:solidFill>
              <a:latin typeface="IBM Plex Serif Medium" panose="020606030504060002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63" y="255109"/>
            <a:ext cx="6298813" cy="629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36C2738-284F-4003-839A-E5C3AE18B209}"/>
              </a:ext>
            </a:extLst>
          </p:cNvPr>
          <p:cNvSpPr txBox="1"/>
          <p:nvPr/>
        </p:nvSpPr>
        <p:spPr>
          <a:xfrm>
            <a:off x="16180" y="4694098"/>
            <a:ext cx="6811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(РАЗЪЕДИНЯЮЩИЕ ТКАНИ)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9B479D-937D-49A3-A151-EEBB43F3D4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F43F20-7883-48CB-84F7-B3AF087583A2}"/>
              </a:ext>
            </a:extLst>
          </p:cNvPr>
          <p:cNvSpPr txBox="1"/>
          <p:nvPr/>
        </p:nvSpPr>
        <p:spPr>
          <a:xfrm>
            <a:off x="795270" y="1012954"/>
            <a:ext cx="106014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инструменты подразделяют на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Общехирургические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применяются при оперативных вмешательствах в любых анатомических областях.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инструменты, как правило, являются инструментами такого же предназначения, что и общехирургические, но разработаны для выполнения операций в «узких» областях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хирургии.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инструменты для разъединения тканей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режущие.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09347545-5450-4C15-A4A8-99D21FF8DDE5}"/>
              </a:ext>
            </a:extLst>
          </p:cNvPr>
          <p:cNvSpPr txBox="1"/>
          <p:nvPr/>
        </p:nvSpPr>
        <p:spPr>
          <a:xfrm>
            <a:off x="5872061" y="934022"/>
            <a:ext cx="573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СКАЛЬПЕЛЬ</a:t>
            </a:r>
            <a:endParaRPr lang="en-US" sz="54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320;p54">
            <a:extLst>
              <a:ext uri="{FF2B5EF4-FFF2-40B4-BE49-F238E27FC236}">
                <a16:creationId xmlns="" xmlns:a16="http://schemas.microsoft.com/office/drawing/2014/main" id="{E16C863B-30E7-47E6-B37C-CCC00EA8D772}"/>
              </a:ext>
            </a:extLst>
          </p:cNvPr>
          <p:cNvSpPr txBox="1">
            <a:spLocks noGrp="1"/>
          </p:cNvSpPr>
          <p:nvPr/>
        </p:nvSpPr>
        <p:spPr>
          <a:xfrm>
            <a:off x="6000369" y="3036896"/>
            <a:ext cx="5608693" cy="7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latin typeface="Ibm plex serif" panose="02060503050406000203" pitchFamily="18" charset="0"/>
              <a:cs typeface="Dubai Medium" panose="020B0603030403030204" pitchFamily="34" charset="-78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с острой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заточкой,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применяемый для разъединения мягких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Скальпель имеет ручку и лезвие; на лезвии различают острие, спинку и брюшко.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B7C1EEE-CB0D-4C61-BDBB-0109348F2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4706145"/>
            <a:ext cx="1417637" cy="14176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19908" r="30262" b="29847"/>
          <a:stretch/>
        </p:blipFill>
        <p:spPr>
          <a:xfrm>
            <a:off x="128196" y="50282"/>
            <a:ext cx="5743977" cy="344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19409" r="29757" b="32704"/>
          <a:stretch/>
        </p:blipFill>
        <p:spPr>
          <a:xfrm>
            <a:off x="128196" y="3512542"/>
            <a:ext cx="5769735" cy="3284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44DDCB7-4C03-4FE5-BE2F-69968F7DD073}"/>
              </a:ext>
            </a:extLst>
          </p:cNvPr>
          <p:cNvSpPr/>
          <p:nvPr/>
        </p:nvSpPr>
        <p:spPr>
          <a:xfrm>
            <a:off x="242754" y="2647452"/>
            <a:ext cx="3401968" cy="6240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4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D52A962-B78B-4876-99F3-41480100B771}"/>
              </a:ext>
            </a:extLst>
          </p:cNvPr>
          <p:cNvSpPr/>
          <p:nvPr/>
        </p:nvSpPr>
        <p:spPr>
          <a:xfrm>
            <a:off x="2216060" y="3933794"/>
            <a:ext cx="3411715" cy="6167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F89836-88C0-4989-9907-897958833B57}"/>
              </a:ext>
            </a:extLst>
          </p:cNvPr>
          <p:cNvSpPr txBox="1"/>
          <p:nvPr/>
        </p:nvSpPr>
        <p:spPr>
          <a:xfrm>
            <a:off x="5936214" y="4091524"/>
            <a:ext cx="5737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Брюшистый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скальпель применяют для производства длинных линейных разрезов на поверхности тела,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остроконечный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глубоких разрезов и проколов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3063" y="3970274"/>
            <a:ext cx="370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Брюшистый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370" y="2728629"/>
            <a:ext cx="2588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строконечный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441E648-88BC-4872-A3B5-75EE3688C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352" y="667868"/>
            <a:ext cx="65965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ХИРУРГИЧЕСКИЙ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острой заточкой,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разъединения мягких тканей при ампутациях, оперативных доступах к органам грудной полости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Разрез, сделанный острым ножом, менее болезненный и лучше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заживляется.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28575" r="5768" b="27436"/>
          <a:stretch/>
        </p:blipFill>
        <p:spPr>
          <a:xfrm>
            <a:off x="7583509" y="2439842"/>
            <a:ext cx="4185634" cy="1571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 b="32220"/>
          <a:stretch/>
        </p:blipFill>
        <p:spPr>
          <a:xfrm>
            <a:off x="7583509" y="366498"/>
            <a:ext cx="3968839" cy="133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00884" y="4102793"/>
            <a:ext cx="70722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ампутационный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 для рассечения мягких тканей при ампутациях конечностей.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резекционный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рассечения плотных тканей (небольших костей, чаще фаланг) при ампутациях кисти и стопы, а также при костно-пластических операциях (резекция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сустава).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хрящевой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разъединения реберных хрящей и грудины, а также фиброзно-измененных тканей.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794" y="1470032"/>
            <a:ext cx="2952554" cy="4717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252" y="3747016"/>
            <a:ext cx="2665891" cy="46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99794" y="1521234"/>
            <a:ext cx="29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ампутационный нож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9862" y="3776411"/>
            <a:ext cx="240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Резекционный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28155" r="5943" b="29538"/>
          <a:stretch/>
        </p:blipFill>
        <p:spPr>
          <a:xfrm>
            <a:off x="7474038" y="4762982"/>
            <a:ext cx="4404575" cy="151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334" y="6042480"/>
            <a:ext cx="2670279" cy="4633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54831" y="6089482"/>
            <a:ext cx="177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Хрящевой нож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E7B314-9D57-4CCE-8F12-E55FFE9A8C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320;p54">
            <a:extLst>
              <a:ext uri="{FF2B5EF4-FFF2-40B4-BE49-F238E27FC236}">
                <a16:creationId xmlns="" xmlns:a16="http://schemas.microsoft.com/office/drawing/2014/main" id="{DC9871C7-AF2D-431E-AD19-16B905DF7542}"/>
              </a:ext>
            </a:extLst>
          </p:cNvPr>
          <p:cNvSpPr txBox="1">
            <a:spLocks noGrp="1"/>
          </p:cNvSpPr>
          <p:nvPr/>
        </p:nvSpPr>
        <p:spPr>
          <a:xfrm>
            <a:off x="461898" y="4456166"/>
            <a:ext cx="4954491" cy="43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chemeClr val="bg1"/>
              </a:solidFill>
              <a:latin typeface="Ibm plex serif" panose="02060503050406000203" pitchFamily="18" charset="0"/>
              <a:cs typeface="Dubai Medium" panose="020B060303040303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B55C1F-A153-4C1A-9A26-D7C784B1033F}"/>
              </a:ext>
            </a:extLst>
          </p:cNvPr>
          <p:cNvSpPr txBox="1"/>
          <p:nvPr/>
        </p:nvSpPr>
        <p:spPr>
          <a:xfrm>
            <a:off x="333108" y="304915"/>
            <a:ext cx="68919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</a:t>
            </a:r>
            <a:r>
              <a:rPr lang="ru-RU" sz="4800" b="1" dirty="0" smtClean="0">
                <a:latin typeface="Abhaya Libre ExtraBold" panose="02000803000000000000" pitchFamily="2" charset="0"/>
                <a:cs typeface="Abhaya Libre ExtraBold" panose="02000803000000000000" pitchFamily="2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острой заточкой, имеющие два лезвия, рассекающие ткани при встречном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9991" r="7980"/>
          <a:stretch/>
        </p:blipFill>
        <p:spPr>
          <a:xfrm>
            <a:off x="951867" y="2698287"/>
            <a:ext cx="5234885" cy="395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990796" y="964768"/>
            <a:ext cx="47320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Тупоконечные ножницы прямые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изогнутые (Купера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употребляются хирургами для разъединения тканей, как на поверхности, так и в глубине раны. Могут использоваться для разрезания марли.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Изогнутые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применяются для разъединения спаек в плевральной полости или отделения органов от связок в брюшной полости. Используются также для подравнивания концов лигатур при закрытии кожной раны.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Остроконечные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изогнутые применяются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когда перед производством разреза необходимо вначале проколоть ткань.</a:t>
            </a:r>
          </a:p>
        </p:txBody>
      </p:sp>
    </p:spTree>
    <p:extLst>
      <p:ext uri="{BB962C8B-B14F-4D97-AF65-F5344CB8AC3E}">
        <p14:creationId xmlns:p14="http://schemas.microsoft.com/office/powerpoint/2010/main" val="10474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9121" y="760712"/>
            <a:ext cx="65252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ПИЛЫ</a:t>
            </a:r>
          </a:p>
          <a:p>
            <a:pPr algn="ctr"/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хирургии пилы применяют для пересечения костей, которые различают трех основных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видов: листовая пила,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дуговая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пила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Джильи,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выполненная в виде «острой» проволоки, скрученной в спираль.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3" y="180304"/>
            <a:ext cx="2162887" cy="2703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4" y="2038640"/>
            <a:ext cx="4012084" cy="3005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14" y="4032982"/>
            <a:ext cx="4259252" cy="3194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400" y="5930596"/>
            <a:ext cx="2797333" cy="591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013" y="4244945"/>
            <a:ext cx="2838204" cy="6103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401" y="2193398"/>
            <a:ext cx="2684816" cy="6097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6226" y="6026522"/>
            <a:ext cx="184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Дуговая пила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5625" y="4349395"/>
            <a:ext cx="20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Листовая пила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8787" y="2298231"/>
            <a:ext cx="1695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Пила Джильи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81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483D0A-303B-4D2E-A6A5-656602EB97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C92781-E4DC-49DD-AE30-4806A217EF7B}"/>
              </a:ext>
            </a:extLst>
          </p:cNvPr>
          <p:cNvSpPr txBox="1"/>
          <p:nvPr/>
        </p:nvSpPr>
        <p:spPr>
          <a:xfrm>
            <a:off x="5840126" y="452616"/>
            <a:ext cx="609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КУСАЧКИ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74A80A9-8429-487F-A575-2A76A1F10629}"/>
              </a:ext>
            </a:extLst>
          </p:cNvPr>
          <p:cNvSpPr txBox="1"/>
          <p:nvPr/>
        </p:nvSpPr>
        <p:spPr>
          <a:xfrm>
            <a:off x="5987702" y="1946252"/>
            <a:ext cx="5801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перекусывания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костей.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 этой категории относят костные щипцы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Люэра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Дальгрена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реберные ножницы Дуайена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t="22387" r="7077"/>
          <a:stretch/>
        </p:blipFill>
        <p:spPr>
          <a:xfrm>
            <a:off x="366194" y="624625"/>
            <a:ext cx="2936567" cy="222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5608"/>
          <a:stretch/>
        </p:blipFill>
        <p:spPr>
          <a:xfrm>
            <a:off x="366194" y="3622183"/>
            <a:ext cx="3000778" cy="246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23850" r="5117" b="2347"/>
          <a:stretch/>
        </p:blipFill>
        <p:spPr>
          <a:xfrm>
            <a:off x="4003669" y="3515912"/>
            <a:ext cx="4184662" cy="252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t="24865" r="15202" b="9027"/>
          <a:stretch/>
        </p:blipFill>
        <p:spPr>
          <a:xfrm>
            <a:off x="8622527" y="3528738"/>
            <a:ext cx="3314663" cy="250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0" y="6197183"/>
            <a:ext cx="2604111" cy="5521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657" y="6139650"/>
            <a:ext cx="3004664" cy="6096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0" y="2908710"/>
            <a:ext cx="2566724" cy="5351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842" y="6143304"/>
            <a:ext cx="2822654" cy="605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88657" y="6249654"/>
            <a:ext cx="345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Дуайена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6435" y="3013837"/>
            <a:ext cx="184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Щипцы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Люэра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4696" y="6288577"/>
            <a:ext cx="207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Щипцы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0141" y="6263465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Щипцы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Дальгрена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394</Words>
  <Application>Microsoft Office PowerPoint</Application>
  <PresentationFormat>Широкоэкранный</PresentationFormat>
  <Paragraphs>44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Abhaya Libre ExtraBold</vt:lpstr>
      <vt:lpstr>Arial</vt:lpstr>
      <vt:lpstr>Calibri</vt:lpstr>
      <vt:lpstr>Calibri Light</vt:lpstr>
      <vt:lpstr>Dubai Medium</vt:lpstr>
      <vt:lpstr>Ibm plex serif</vt:lpstr>
      <vt:lpstr>IBM Plex Serif Medium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Ани</cp:lastModifiedBy>
  <cp:revision>13</cp:revision>
  <dcterms:created xsi:type="dcterms:W3CDTF">2022-03-17T08:49:45Z</dcterms:created>
  <dcterms:modified xsi:type="dcterms:W3CDTF">2023-01-24T18:37:40Z</dcterms:modified>
</cp:coreProperties>
</file>