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F1B381-3552-4D59-AD62-87C3D88E53B7}" type="datetimeFigureOut">
              <a:rPr lang="en-US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417452" y="360608"/>
            <a:ext cx="6928833" cy="6087816"/>
          </a:xfrm>
          <a:prstGeom prst="ellipse">
            <a:avLst/>
          </a:prstGeom>
          <a:noFill/>
          <a:ln w="800100">
            <a:gradFill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27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371575" y="740427"/>
            <a:ext cx="30504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IBM Plex Serif Medium"/>
              </a:rPr>
              <a:t>РШХ  | Ростовская школа хирургии</a:t>
            </a:r>
            <a:endParaRPr/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IBM Plex Serif Medium"/>
            </a:endParaRP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IBM Plex Serif Medium"/>
            </a:endParaRPr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IBM Plex Serif Medium"/>
              </a:rPr>
              <a:t>Ростовский государственный медицинский университет </a:t>
            </a:r>
            <a:endParaRPr lang="en-US">
              <a:solidFill>
                <a:schemeClr val="bg1"/>
              </a:solidFill>
              <a:latin typeface="IBM Plex Serif Medium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732463" y="255109"/>
            <a:ext cx="6298813" cy="62988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 bwMode="auto">
          <a:xfrm>
            <a:off x="-44238" y="4905095"/>
            <a:ext cx="7232669" cy="173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600" b="1">
                <a:solidFill>
                  <a:schemeClr val="bg1"/>
                </a:solidFill>
                <a:latin typeface="Times New Roman"/>
                <a:cs typeface="Times New Roman"/>
              </a:rPr>
              <a:t>ХИРУРГИЧЕСКИЕ ИНСТРУМЕНТЫ (ПРОКАЛЫВАЮЩИЕ ТКАНИ)</a:t>
            </a:r>
            <a:endParaRPr lang="en-US" sz="36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9000">
              <a:srgbClr val="92D050"/>
            </a:gs>
            <a:gs pos="80000">
              <a:srgbClr val="FFFF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0942841" name="Rectangle 1"/>
          <p:cNvSpPr/>
          <p:nvPr/>
        </p:nvSpPr>
        <p:spPr bwMode="auto">
          <a:xfrm>
            <a:off x="-159786" y="0"/>
            <a:ext cx="12351786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5" name="TextBox 11"/>
          <p:cNvSpPr txBox="1"/>
          <p:nvPr/>
        </p:nvSpPr>
        <p:spPr bwMode="auto">
          <a:xfrm>
            <a:off x="6233575" y="1052736"/>
            <a:ext cx="49421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sz="3200" b="1" dirty="0">
                <a:latin typeface="TiMES NEW ROMAN"/>
                <a:cs typeface="TiMES NEW ROMAN"/>
              </a:rPr>
              <a:t>ХИРУРГИЧЕСКАЯ ИГЛА</a:t>
            </a:r>
            <a:endParaRPr sz="2800" dirty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5936213" y="4091523"/>
            <a:ext cx="5737144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1647239984" name="Рисунок 164723998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38306" y="1792796"/>
            <a:ext cx="4299562" cy="32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08224094" name="TextBox 1108224093"/>
          <p:cNvSpPr txBox="1"/>
          <p:nvPr/>
        </p:nvSpPr>
        <p:spPr bwMode="auto">
          <a:xfrm>
            <a:off x="5735960" y="2348880"/>
            <a:ext cx="5937397" cy="256948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Является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обязательным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инструментом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нало­жении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швов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состоит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трех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частей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: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ушка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тела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кончика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ос­трия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algn="ctr">
              <a:defRPr/>
            </a:pPr>
            <a:endParaRPr sz="2400" dirty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Составляющие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хирургической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: </a:t>
            </a:r>
            <a:endParaRPr lang="ru-RU" sz="2400" b="0" i="0" u="none" dirty="0" smtClean="0">
              <a:solidFill>
                <a:srgbClr val="000000"/>
              </a:solidFill>
              <a:latin typeface="Times new Roman"/>
              <a:ea typeface="Arial"/>
              <a:cs typeface="Times new Roman"/>
            </a:endParaRPr>
          </a:p>
          <a:p>
            <a:pPr algn="ctr">
              <a:defRPr/>
            </a:pPr>
            <a:r>
              <a:rPr sz="2400" b="0" i="0" u="none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1-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кончик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острие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),</a:t>
            </a:r>
            <a:endParaRPr sz="24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2-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тело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3 -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ушко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6240016" y="209549"/>
            <a:ext cx="577221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Предназначение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в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зависимости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формы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поперечного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сечения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раз­лично</a:t>
            </a:r>
            <a:r>
              <a:rPr sz="2000" b="0" i="0" u="none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lang="ru-RU" sz="2000" b="0" i="0" u="none" dirty="0" smtClean="0">
              <a:solidFill>
                <a:srgbClr val="000000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sz="20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7793" indent="-217793" algn="ctr">
              <a:buAutoNum type="arabicPeriod"/>
              <a:defRPr/>
            </a:pP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Круглые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колющие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также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называют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«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кишечными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».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Они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применяются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прокалывания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стенок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полых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органов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: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желудка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тонкой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толстой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кишки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желчных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путей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Эти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также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могут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быть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использованы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наложения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швов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сосуды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нервы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0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sz="2000" dirty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2.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Трехгранными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или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«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режущими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»,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иглами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соединяют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края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плотных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органов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тканей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—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грудины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фасций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сухожилий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кожи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Одна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режущих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кромок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тела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может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быть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обращена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кнаружи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выгнуто-режущая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или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кнутри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вогнуто-режущая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</a:t>
            </a:r>
            <a:endParaRPr sz="2000" dirty="0">
              <a:latin typeface="Times new Roman"/>
              <a:cs typeface="Times new Roman"/>
            </a:endParaRPr>
          </a:p>
          <a:p>
            <a:pPr>
              <a:defRPr/>
            </a:pPr>
            <a:endParaRPr sz="20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3.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с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квадратным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прямоугольным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трапециевидным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сечениями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используют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сши­вания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тканей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в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микрохирургии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пластической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глазной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хирургии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0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0"/>
          <a:stretch/>
        </p:blipFill>
        <p:spPr>
          <a:xfrm>
            <a:off x="335359" y="1142563"/>
            <a:ext cx="5724887" cy="44417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6096000" y="2852936"/>
            <a:ext cx="56886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Короткая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толстая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имеет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вблизи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головки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пластинку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удобную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удержания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пункции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вены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фиксации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длительном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вливании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4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000" b="1" i="1" u="none" strike="noStrike" cap="none" spc="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000" b="1" i="1" dirty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 algn="ctr">
              <a:defRPr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471931" y="1844162"/>
            <a:ext cx="4923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3600" b="1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Игла</a:t>
            </a:r>
            <a:r>
              <a:rPr sz="3600" b="1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«</a:t>
            </a:r>
            <a:r>
              <a:rPr sz="3600" b="1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бабочка</a:t>
            </a:r>
            <a:r>
              <a:rPr sz="3600" b="1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»</a:t>
            </a:r>
            <a:endParaRPr sz="3600" b="1" i="0" dirty="0">
              <a:latin typeface="Times new Roman"/>
              <a:cs typeface="Times new Roman"/>
            </a:endParaRPr>
          </a:p>
        </p:txBody>
      </p:sp>
      <p:pic>
        <p:nvPicPr>
          <p:cNvPr id="1711095604" name="Рисунок 171109560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80442" y="1628800"/>
            <a:ext cx="3894750" cy="3894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969662" y="1673464"/>
            <a:ext cx="614157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От­личается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массивной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утолщенной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головкой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удобной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удер­жания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а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также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особой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конструкцией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мандрена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имеющего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свою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собственную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головку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Мандрен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плотно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входит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в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канал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его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срез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совпадает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срезом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endParaRPr lang="ru-RU" sz="2000" b="0" i="0" u="none" dirty="0" smtClean="0">
              <a:solidFill>
                <a:srgbClr val="000000"/>
              </a:solidFill>
              <a:latin typeface="Times new Roman"/>
              <a:ea typeface="Arial"/>
              <a:cs typeface="Times new Roman"/>
            </a:endParaRPr>
          </a:p>
          <a:p>
            <a:pPr algn="ctr">
              <a:defRPr/>
            </a:pPr>
            <a:r>
              <a:rPr sz="2000" b="0" i="0" u="none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Таким</a:t>
            </a:r>
            <a:r>
              <a:rPr sz="2000" b="0" i="0" u="none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образом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мандрен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составляют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единый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заостренный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стержень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сравнительно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легко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прокалывающий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плотные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ткани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окружающие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спинно­мозговой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канал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Большинство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пункционно-биопсийных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устроено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такому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же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типу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достижении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концом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необходимой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глубины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мандрен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извлекается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в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головку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иглы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вставляется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конус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шприца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с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помощью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которого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извлекается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необходимое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количество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содержимого</a:t>
            </a:r>
            <a:r>
              <a:rPr sz="20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0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000" b="1" i="1" u="none" strike="noStrike" cap="none" spc="0" dirty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lang="ru-RU" sz="2000" b="1" i="1" dirty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991544" y="784449"/>
            <a:ext cx="8940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2800" b="1" dirty="0">
                <a:latin typeface="Times new Roman"/>
                <a:cs typeface="Times new Roman"/>
              </a:rPr>
              <a:t>ИГЛА ДЛЯ СПИННОМОЗГОВЫХ ПУНКЦИЙ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4655840" y="1307669"/>
            <a:ext cx="7128864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1738142007" name="Рисунок 1738142006"/>
          <p:cNvPicPr>
            <a:picLocks noChangeAspect="1"/>
          </p:cNvPicPr>
          <p:nvPr/>
        </p:nvPicPr>
        <p:blipFill rotWithShape="1">
          <a:blip r:embed="rId2"/>
          <a:srcRect l="5018" r="12501"/>
          <a:stretch/>
        </p:blipFill>
        <p:spPr bwMode="auto">
          <a:xfrm>
            <a:off x="551384" y="2019645"/>
            <a:ext cx="5328592" cy="25564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9000">
              <a:srgbClr val="92D050"/>
            </a:gs>
            <a:gs pos="80000">
              <a:srgbClr val="FFFF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0942841" name="Rectangle 1"/>
          <p:cNvSpPr/>
          <p:nvPr/>
        </p:nvSpPr>
        <p:spPr bwMode="auto">
          <a:xfrm>
            <a:off x="-86700" y="-243408"/>
            <a:ext cx="12278700" cy="7362825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/>
          </a:p>
        </p:txBody>
      </p:sp>
      <p:sp>
        <p:nvSpPr>
          <p:cNvPr id="5" name="TextBox 11"/>
          <p:cNvSpPr txBox="1"/>
          <p:nvPr/>
        </p:nvSpPr>
        <p:spPr bwMode="auto">
          <a:xfrm>
            <a:off x="5303912" y="611291"/>
            <a:ext cx="549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1122"/>
              </a:spcBef>
              <a:defRPr/>
            </a:pPr>
            <a:r>
              <a:rPr lang="ru-RU" sz="3200" b="1" dirty="0">
                <a:latin typeface="Times New Roman"/>
                <a:ea typeface="Times New Roman"/>
                <a:cs typeface="Times New Roman"/>
              </a:rPr>
              <a:t>ТРОАКАР</a:t>
            </a:r>
            <a:endParaRPr lang="ru-RU" sz="3200" b="1" i="0" u="none" strike="noStrike" cap="none" spc="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936213" y="4091523"/>
            <a:ext cx="5737144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297900329" name="TextBox 1297900328"/>
          <p:cNvSpPr txBox="1"/>
          <p:nvPr/>
        </p:nvSpPr>
        <p:spPr bwMode="auto">
          <a:xfrm>
            <a:off x="4535723" y="1457483"/>
            <a:ext cx="7544192" cy="540051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Колющий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хирургический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инструмент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предназначенный</a:t>
            </a:r>
            <a:r>
              <a:rPr sz="2400" b="0" i="0" u="none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прокола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стенки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полостей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тела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человека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с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целью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выведения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жидкостей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введения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эндоскопических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инструмен­тов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а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также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забора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материала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биопсия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).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Троакар</a:t>
            </a:r>
            <a:r>
              <a:rPr sz="2400" b="0" i="1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состоит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двух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частей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: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стер­жня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стилет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остро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заточенного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с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одной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стороны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имеющего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ручку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другой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трубки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канюли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).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Канюля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короче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стрежня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400" b="0" i="0" u="none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Стержень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вместе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с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канюлей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вкалывается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через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кожу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прони­кает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в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полость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тела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брюшинную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или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плевральную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).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Затем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сти­лет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извлекается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трубка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остается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в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полости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Через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нее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вводит­ся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катетер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оттока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содержимого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асцит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эмпиема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плевры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др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.), а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также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введения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эндоскопических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приборов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инст­рументов</a:t>
            </a:r>
            <a:r>
              <a:rPr sz="2400" b="0" i="0" u="none" dirty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14544420" name="Рисунок 51454441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79376" y="1786591"/>
            <a:ext cx="4043262" cy="26908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399</Words>
  <Application>Microsoft Office PowerPoint</Application>
  <DocSecurity>0</DocSecurity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IBM Plex Serif Medium</vt:lpstr>
      <vt:lpstr>Times new Roman</vt:lpstr>
      <vt:lpstr>Times new Roman</vt:lpstr>
      <vt:lpstr>Times new Roman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cp:keywords/>
  <dc:description/>
  <cp:lastModifiedBy>Ани</cp:lastModifiedBy>
  <cp:revision>23</cp:revision>
  <dcterms:created xsi:type="dcterms:W3CDTF">2022-03-17T08:49:45Z</dcterms:created>
  <dcterms:modified xsi:type="dcterms:W3CDTF">2023-01-27T11:25:02Z</dcterms:modified>
  <cp:category/>
  <dc:identifier/>
  <cp:contentStatus/>
  <dc:language/>
  <cp:version/>
</cp:coreProperties>
</file>