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F1B381-3552-4D59-AD62-87C3D88E53B7}" type="datetimeFigureOut">
              <a:rPr lang="en-US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B2B763-F0A3-4976-BA14-BFCC20EDC854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4417452" y="360608"/>
            <a:ext cx="6928833" cy="6087816"/>
          </a:xfrm>
          <a:prstGeom prst="ellipse">
            <a:avLst/>
          </a:prstGeom>
          <a:noFill/>
          <a:ln w="800100">
            <a:gradFill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27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371575" y="740427"/>
            <a:ext cx="30504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IBM Plex Serif Medium"/>
              </a:rPr>
              <a:t>РШХ  | Ростовская школа хирургии</a:t>
            </a:r>
            <a:endParaRPr/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IBM Plex Serif Medium"/>
            </a:endParaRP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IBM Plex Serif Medium"/>
            </a:endParaRPr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IBM Plex Serif Medium"/>
              </a:rPr>
              <a:t>Ростовский государственный медицинский университет </a:t>
            </a:r>
            <a:endParaRPr lang="en-US">
              <a:solidFill>
                <a:schemeClr val="bg1"/>
              </a:solidFill>
              <a:latin typeface="IBM Plex Serif Medium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732463" y="255109"/>
            <a:ext cx="6298813" cy="62988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 bwMode="auto">
          <a:xfrm>
            <a:off x="-44238" y="4905095"/>
            <a:ext cx="7231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  <a:latin typeface="Times New Roman"/>
                <a:cs typeface="Times New Roman"/>
              </a:rPr>
              <a:t>ХИРУРГИЧЕСКИЕ ИНСТРУМЕНТЫ </a:t>
            </a:r>
            <a:r>
              <a:rPr lang="ru-RU" sz="36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lang="ru-RU" sz="36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ЗАХВАТЫВАЮЩИЕ ТКАНИ)</a:t>
            </a:r>
            <a:endParaRPr lang="en-US" sz="36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9000">
              <a:srgbClr val="92D050"/>
            </a:gs>
            <a:gs pos="80000">
              <a:srgbClr val="FFFF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0942841" name="Rectangle 1"/>
          <p:cNvSpPr/>
          <p:nvPr/>
        </p:nvSpPr>
        <p:spPr bwMode="auto">
          <a:xfrm>
            <a:off x="-9524" y="0"/>
            <a:ext cx="12191999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5" name="TextBox 11"/>
          <p:cNvSpPr txBox="1"/>
          <p:nvPr/>
        </p:nvSpPr>
        <p:spPr bwMode="auto">
          <a:xfrm>
            <a:off x="6308164" y="717453"/>
            <a:ext cx="5499298" cy="3957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1122"/>
              </a:spcBef>
              <a:defRPr/>
            </a:pPr>
            <a:r>
              <a:rPr lang="ru-RU" sz="3600" b="1" i="0" u="none" strike="noStrike" cap="none" spc="0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КОРНЦАНГ</a:t>
            </a:r>
            <a:r>
              <a:rPr lang="ru-RU" sz="3600" b="1" i="0" u="none" strike="noStrike" cap="none" spc="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1122"/>
              </a:spcBef>
              <a:defRPr/>
            </a:pPr>
            <a:r>
              <a:rPr lang="ru-RU" sz="2600" dirty="0">
                <a:latin typeface="Times new roman"/>
                <a:ea typeface="Times New Roman"/>
                <a:cs typeface="Times new roman"/>
              </a:rPr>
              <a:t>Б</a:t>
            </a:r>
            <a:r>
              <a:rPr lang="ru-RU" sz="2600" b="0" i="0" u="none" strike="noStrike" cap="none" spc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ывает </a:t>
            </a:r>
            <a:r>
              <a:rPr lang="ru-RU" sz="26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прямой и изогнутый. Предназначен для подачи перевязочного материала, инструментов, введения в рану тампонов, дренажей, извлечения инородных тел, создания </a:t>
            </a:r>
            <a:r>
              <a:rPr lang="ru-RU" sz="2600" b="0" i="0" u="none" strike="noStrike" cap="none" spc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тупфера</a:t>
            </a:r>
            <a:r>
              <a:rPr lang="ru-RU" sz="26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обработки операционного поля и т.д</a:t>
            </a:r>
            <a:r>
              <a:rPr lang="ru-RU" sz="2600" b="0" i="0" u="none" strike="noStrike" cap="none" spc="0" dirty="0">
                <a:solidFill>
                  <a:schemeClr val="tx1"/>
                </a:solidFill>
                <a:latin typeface="Times "/>
                <a:ea typeface="Times New Roman"/>
                <a:cs typeface="Times "/>
              </a:rPr>
              <a:t>.</a:t>
            </a:r>
            <a:endParaRPr sz="2400" b="0" strike="noStrike" spc="0" dirty="0">
              <a:solidFill>
                <a:schemeClr val="tx1"/>
              </a:solidFill>
              <a:latin typeface="Times "/>
              <a:cs typeface="Times "/>
            </a:endParaRPr>
          </a:p>
          <a:p>
            <a:pPr algn="ctr">
              <a:defRPr/>
            </a:pPr>
            <a:endParaRPr sz="2400" b="0" spc="300" dirty="0">
              <a:solidFill>
                <a:schemeClr val="tx1"/>
              </a:solidFill>
              <a:latin typeface="Times "/>
              <a:cs typeface="Times 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936213" y="4091523"/>
            <a:ext cx="5737144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40403120" name="Рисунок 4040311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79376" y="332656"/>
            <a:ext cx="3211877" cy="3574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0" b="9680"/>
          <a:stretch/>
        </p:blipFill>
        <p:spPr>
          <a:xfrm>
            <a:off x="2616695" y="3972000"/>
            <a:ext cx="3469780" cy="27542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4062306" y="1796437"/>
            <a:ext cx="496277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8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</a:t>
            </a:r>
            <a:endParaRPr sz="18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 i="1" u="none" strike="noStrike" cap="none" spc="0" dirty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Зажим </a:t>
            </a:r>
            <a:r>
              <a:rPr lang="ru-RU" sz="2400" b="1" i="1" u="none" strike="noStrike" cap="none" spc="0" dirty="0" err="1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Бильрота</a:t>
            </a:r>
            <a:r>
              <a:rPr lang="ru-RU" sz="2400" b="1" i="0" u="none" strike="noStrike" cap="none" spc="0" dirty="0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0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имеет </a:t>
            </a:r>
            <a:r>
              <a:rPr lang="ru-RU" sz="2000" b="0" i="0" u="none" strike="noStrike" cap="none" spc="0" dirty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на захватывающих </a:t>
            </a:r>
            <a:r>
              <a:rPr lang="ru-RU" sz="2000" b="0" i="0" u="none" strike="noStrike" cap="none" spc="0" dirty="0" err="1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браншах</a:t>
            </a:r>
            <a:r>
              <a:rPr lang="ru-RU" sz="2000" b="0" i="0" u="none" strike="noStrike" cap="none" spc="0" dirty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 насечки, меньше травмирует ткани, но захватывает их не прочно</a:t>
            </a:r>
            <a:r>
              <a:rPr lang="ru-RU" sz="20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.</a:t>
            </a:r>
          </a:p>
          <a:p>
            <a:pPr>
              <a:defRPr/>
            </a:pPr>
            <a:endParaRPr lang="ru-RU" sz="2000" b="0" i="0" u="none" strike="noStrike" cap="none" spc="0" dirty="0" smtClean="0">
              <a:solidFill>
                <a:schemeClr val="tx1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sz="20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 i="1" u="none" strike="noStrike" cap="none" spc="0" dirty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Зажим </a:t>
            </a:r>
            <a:r>
              <a:rPr lang="ru-RU" sz="2400" b="1" i="1" u="none" strike="noStrike" cap="none" spc="0" dirty="0" err="1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Кохера</a:t>
            </a:r>
            <a:r>
              <a:rPr lang="ru-RU" sz="2400" b="1" dirty="0">
                <a:latin typeface="Times new Roman"/>
                <a:ea typeface="Arial"/>
                <a:cs typeface="Times new Roman"/>
              </a:rPr>
              <a:t> </a:t>
            </a:r>
            <a:r>
              <a:rPr lang="ru-RU" sz="20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имеет </a:t>
            </a:r>
            <a:r>
              <a:rPr lang="ru-RU" sz="2000" b="0" i="0" u="none" strike="noStrike" cap="none" spc="0" dirty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на захватывающих поверхностях зубчики, что травмирует ткани, но захватывает их прочно</a:t>
            </a:r>
            <a:r>
              <a:rPr lang="ru-RU" sz="20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.</a:t>
            </a:r>
          </a:p>
          <a:p>
            <a:pPr>
              <a:defRPr/>
            </a:pPr>
            <a:endParaRPr lang="ru-RU" sz="2000" b="0" i="0" u="none" strike="noStrike" cap="none" spc="0" dirty="0" smtClean="0">
              <a:solidFill>
                <a:schemeClr val="tx1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r>
              <a:rPr lang="ru-RU" sz="2400" b="1" i="1" u="none" strike="noStrike" cap="none" spc="0" dirty="0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Зажим </a:t>
            </a:r>
            <a:r>
              <a:rPr lang="ru-RU" sz="2400" b="1" i="1" u="none" strike="noStrike" cap="none" spc="0" dirty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типа «</a:t>
            </a:r>
            <a:r>
              <a:rPr lang="ru-RU" sz="2400" b="1" i="1" u="none" strike="noStrike" cap="none" spc="0" dirty="0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Москит</a:t>
            </a:r>
            <a:r>
              <a:rPr lang="ru-RU" sz="2400" b="1" dirty="0" smtClean="0">
                <a:solidFill>
                  <a:schemeClr val="bg2"/>
                </a:solidFill>
                <a:latin typeface="Times new Roman"/>
                <a:ea typeface="Arial"/>
                <a:cs typeface="Times new Roman"/>
              </a:rPr>
              <a:t>» </a:t>
            </a:r>
            <a:r>
              <a:rPr lang="ru-RU" sz="2000" b="0" i="0" u="none" strike="noStrike" cap="none" spc="0" dirty="0" smtClean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Он </a:t>
            </a:r>
            <a:r>
              <a:rPr lang="ru-RU" sz="2000" b="0" i="0" u="none" strike="noStrike" cap="none" spc="0" dirty="0">
                <a:solidFill>
                  <a:schemeClr val="tx1"/>
                </a:solidFill>
                <a:latin typeface="Times new Roman"/>
                <a:ea typeface="Arial"/>
                <a:cs typeface="Times new Roman"/>
              </a:rPr>
              <a:t>имеет самые тонкие рабочие поверхности. </a:t>
            </a:r>
            <a:endParaRPr sz="20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1" r="5245" b="17377"/>
          <a:stretch/>
        </p:blipFill>
        <p:spPr>
          <a:xfrm>
            <a:off x="727481" y="1824286"/>
            <a:ext cx="3167558" cy="20776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1" b="8000"/>
          <a:stretch/>
        </p:blipFill>
        <p:spPr>
          <a:xfrm>
            <a:off x="9025076" y="3489208"/>
            <a:ext cx="3062631" cy="2006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011664" y="283925"/>
            <a:ext cx="718879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КРОВООСТАНАВЛИВАЮЩИЕ ЗАЖИМЫ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применяются для временной остановки кровотечения.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0" t="5900" r="11151" b="4851"/>
          <a:stretch/>
        </p:blipFill>
        <p:spPr>
          <a:xfrm>
            <a:off x="1878815" y="4436085"/>
            <a:ext cx="2016224" cy="22549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879976" y="136664"/>
            <a:ext cx="49627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1800" b="0" i="0" u="none" strike="noStrike" cap="none" spc="0" dirty="0" smtClean="0">
              <a:solidFill>
                <a:schemeClr val="tx1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sz="18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000" b="1" i="1" u="none" strike="noStrike" cap="none" spc="0" dirty="0" smtClean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lang="ru-RU" sz="2000" b="1" i="1" dirty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9616" y="476672"/>
            <a:ext cx="718002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СОСУДИСТЫЕ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ЗАЖИМЫ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предназначаются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временного наложения на сосудистые ножки органов с целью прекращения кровообращения при операции на органе или при его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для временного наложения на сосуды при восстановлении 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2479256"/>
            <a:ext cx="5443965" cy="40829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2575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Google Shape;1320;p54"/>
          <p:cNvSpPr txBox="1">
            <a:spLocks noGrp="1"/>
          </p:cNvSpPr>
          <p:nvPr/>
        </p:nvSpPr>
        <p:spPr bwMode="auto">
          <a:xfrm>
            <a:off x="461898" y="4456166"/>
            <a:ext cx="4954491" cy="43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00" b="1">
              <a:solidFill>
                <a:schemeClr val="bg1"/>
              </a:solidFill>
              <a:latin typeface="Ibm plex serif"/>
              <a:cs typeface="Dubai Medium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33108" y="304914"/>
            <a:ext cx="6891975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7223863" y="466688"/>
            <a:ext cx="473244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u="none" strike="noStrike" cap="none" spc="0" dirty="0" smtClean="0">
                <a:solidFill>
                  <a:schemeClr val="bg2"/>
                </a:solidFill>
                <a:latin typeface="Georgia"/>
                <a:ea typeface="Georgia"/>
                <a:cs typeface="Georgia"/>
              </a:rPr>
              <a:t>ПИНЦЕТЫ</a:t>
            </a:r>
            <a:r>
              <a:rPr lang="ru-RU" sz="2400" b="1" u="none" strike="noStrike" cap="none" spc="0" dirty="0" smtClean="0">
                <a:solidFill>
                  <a:schemeClr val="bg2"/>
                </a:solidFill>
                <a:latin typeface="Arial"/>
                <a:ea typeface="Arial"/>
                <a:cs typeface="Arial"/>
              </a:rPr>
              <a:t> </a:t>
            </a:r>
            <a:endParaRPr lang="ru-RU" sz="2400" dirty="0">
              <a:latin typeface="Times New Roman"/>
              <a:ea typeface="Arial"/>
              <a:cs typeface="Times New Roman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1800" b="0" i="0" u="none" strike="noStrike" cap="none" spc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являются основными вспомогательными инструментами, необходимыми при любой операции или перевязке. Применяются следующие виды пинцетов:</a:t>
            </a:r>
            <a:r>
              <a:rPr lang="ru-RU" sz="1800" b="0" i="0" u="none" strike="noStrike" cap="none" spc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1" i="1" u="none" strike="noStrike" cap="none" spc="0" dirty="0">
                <a:solidFill>
                  <a:schemeClr val="bg2"/>
                </a:solidFill>
                <a:latin typeface="Georgia"/>
                <a:ea typeface="Georgia"/>
                <a:cs typeface="Georgia"/>
              </a:rPr>
              <a:t>анатомический</a:t>
            </a:r>
            <a:r>
              <a:rPr lang="ru-RU" sz="1800" b="0" i="0" u="none" strike="noStrike" cap="none" spc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– имеет на конце насечки, позволяющие мягко удерживать ткани и не травмировать их, но их удержание не прочно. Анатомическими пинцетами пользуются при вмешательствах на нежных тканях (на ЖКТ, сосудах).  </a:t>
            </a:r>
            <a:r>
              <a:rPr lang="ru-RU" sz="1800" b="0" i="0" u="none" strike="noStrike" cap="none" spc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Бранши</a:t>
            </a:r>
            <a:r>
              <a:rPr lang="ru-RU" sz="1800" b="1" i="0" u="none" strike="noStrike" cap="none" spc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1" i="1" u="none" strike="noStrike" cap="none" spc="0" dirty="0">
                <a:solidFill>
                  <a:schemeClr val="bg2"/>
                </a:solidFill>
                <a:latin typeface="Georgia"/>
                <a:ea typeface="Georgia"/>
                <a:cs typeface="Georgia"/>
              </a:rPr>
              <a:t>хирургических</a:t>
            </a:r>
            <a:r>
              <a:rPr lang="ru-RU" sz="1800" b="1" i="0" u="none" strike="noStrike" cap="none" spc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пинцетов снабжены зубчиками. Ими хорошо и надежно удерживаются плотные ткани – фасции, апоневроз, кожа. Но они травмируют нежные ткани. Существует еще и</a:t>
            </a:r>
            <a:r>
              <a:rPr lang="ru-RU" sz="1800" b="0" i="1" u="none" strike="noStrike" cap="none" spc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800" b="1" i="1" u="none" strike="noStrike" cap="none" spc="0" dirty="0">
                <a:solidFill>
                  <a:schemeClr val="bg2"/>
                </a:solidFill>
                <a:latin typeface="Georgia"/>
                <a:ea typeface="Georgia"/>
                <a:cs typeface="Georgia"/>
              </a:rPr>
              <a:t>лапчатый</a:t>
            </a:r>
            <a:r>
              <a:rPr lang="ru-RU" sz="1800" b="1" i="1" u="none" strike="noStrike" cap="none" spc="0" dirty="0">
                <a:solidFill>
                  <a:srgbClr val="FF0000"/>
                </a:solidFill>
                <a:latin typeface="Georgia"/>
                <a:ea typeface="Georgia"/>
                <a:cs typeface="Georgia"/>
              </a:rPr>
              <a:t> </a:t>
            </a:r>
            <a:r>
              <a:rPr lang="ru-RU" sz="18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пинцет, имеющий на концах </a:t>
            </a:r>
            <a:r>
              <a:rPr lang="ru-RU" sz="1800" b="0" i="0" u="none" strike="noStrike" cap="none" spc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браншей</a:t>
            </a:r>
            <a:r>
              <a:rPr lang="ru-RU" sz="1800" b="0" i="0" u="none" strike="noStrike" cap="none" spc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зазубренную на концах площадку. Ими удобно удерживать ткани, подавать перевязочный материал. Различают пинцеты и по длине. Длинными пинцетами удобно работать в полостях.</a:t>
            </a:r>
            <a:endParaRPr sz="1800" b="0" strike="noStrike" spc="0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endParaRPr dirty="0"/>
          </a:p>
        </p:txBody>
      </p:sp>
      <p:pic>
        <p:nvPicPr>
          <p:cNvPr id="1741265018" name="Рисунок 174126501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33108" y="1196752"/>
            <a:ext cx="6557647" cy="4680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879976" y="136664"/>
            <a:ext cx="49627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1800" b="0" i="0" u="none" strike="noStrike" cap="none" spc="0" dirty="0" smtClean="0">
              <a:solidFill>
                <a:schemeClr val="tx1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sz="1800" b="0" strike="noStrike" spc="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000" b="1" i="1" u="none" strike="noStrike" cap="none" spc="0" dirty="0" smtClean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lang="ru-RU" sz="2000" b="1" i="1" dirty="0">
              <a:solidFill>
                <a:schemeClr val="bg2"/>
              </a:solidFill>
              <a:latin typeface="Times new Roman"/>
              <a:ea typeface="Arial"/>
              <a:cs typeface="Times new Roman"/>
            </a:endParaRPr>
          </a:p>
          <a:p>
            <a:pPr>
              <a:defRPr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9616" y="476672"/>
            <a:ext cx="7180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ЖЕЛУДОЧНЫЕ И КИШЕЧНЫЕ ЖОМЫ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5840" y="1307669"/>
            <a:ext cx="7128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Атравматический кишечный жом </a:t>
            </a:r>
            <a:endPara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концы рабочих губок имеют вид поперечных полосок, на внутренних поверхностях которых имеются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насечки. Применяется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удержания кишечной стенки при операциях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колостомии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гастростомии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остановки кровотечения, когда источник не установлен. Может также использоваться для удержания мягких и легкоранимых структур (маточные трубы, мочеточник,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аппендикс).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Жесткий(раздавливающий)желудочный жом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Пайера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накладывается на удаляемую часть желудка во время его резекции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96" t="23819" r="23205" b="8418"/>
          <a:stretch/>
        </p:blipFill>
        <p:spPr>
          <a:xfrm>
            <a:off x="1851320" y="4003783"/>
            <a:ext cx="2232248" cy="2730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6" y="1307669"/>
            <a:ext cx="2131147" cy="2572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460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29000">
              <a:srgbClr val="92D050"/>
            </a:gs>
            <a:gs pos="80000">
              <a:srgbClr val="FFFF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0942841" name="Rectangle 1"/>
          <p:cNvSpPr/>
          <p:nvPr/>
        </p:nvSpPr>
        <p:spPr bwMode="auto">
          <a:xfrm>
            <a:off x="-9524" y="0"/>
            <a:ext cx="12191999" cy="6858000"/>
          </a:xfrm>
          <a:prstGeom prst="rect">
            <a:avLst/>
          </a:prstGeom>
          <a:gradFill>
            <a:gsLst>
              <a:gs pos="29000">
                <a:schemeClr val="accent5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latin typeface="Times new Roman"/>
              <a:cs typeface="Times new Roman"/>
            </a:endParaRPr>
          </a:p>
        </p:txBody>
      </p:sp>
      <p:sp>
        <p:nvSpPr>
          <p:cNvPr id="5" name="TextBox 11"/>
          <p:cNvSpPr txBox="1"/>
          <p:nvPr/>
        </p:nvSpPr>
        <p:spPr bwMode="auto">
          <a:xfrm>
            <a:off x="425024" y="1557975"/>
            <a:ext cx="5499298" cy="3742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1122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ИГЛОДЕРЖАТЕЛЬ</a:t>
            </a:r>
          </a:p>
          <a:p>
            <a:pPr algn="ctr">
              <a:lnSpc>
                <a:spcPct val="100000"/>
              </a:lnSpc>
              <a:spcBef>
                <a:spcPts val="1122"/>
              </a:spcBef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хирургический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инструмент, предназначенный для удержания хирургической иглы во время ее проведения через ткани при наложении швов (соединении тканей). Иглодержатель по конструкции имеет сходство с кровоостанавливающим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зажимом</a:t>
            </a:r>
            <a:endParaRPr lang="ru-RU" sz="2400" i="0" u="none" strike="noStrike" cap="none" spc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936213" y="4091523"/>
            <a:ext cx="5737144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00"/>
          <a:stretch/>
        </p:blipFill>
        <p:spPr>
          <a:xfrm>
            <a:off x="5953886" y="1502873"/>
            <a:ext cx="5850080" cy="3852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6792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362</Words>
  <Application>Microsoft Office PowerPoint</Application>
  <DocSecurity>0</DocSecurity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Dubai Medium</vt:lpstr>
      <vt:lpstr>Georgia</vt:lpstr>
      <vt:lpstr>Ibm plex serif</vt:lpstr>
      <vt:lpstr>IBM Plex Serif Medium</vt:lpstr>
      <vt:lpstr>Times </vt:lpstr>
      <vt:lpstr>Times New Roman</vt:lpstr>
      <vt:lpstr>Times New Roman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cp:keywords/>
  <dc:description/>
  <cp:lastModifiedBy>Ани</cp:lastModifiedBy>
  <cp:revision>21</cp:revision>
  <dcterms:created xsi:type="dcterms:W3CDTF">2022-03-17T08:49:45Z</dcterms:created>
  <dcterms:modified xsi:type="dcterms:W3CDTF">2023-01-26T21:07:40Z</dcterms:modified>
  <cp:category/>
  <dc:identifier/>
  <cp:contentStatus/>
  <dc:language/>
  <cp:version/>
</cp:coreProperties>
</file>